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3" r:id="rId18"/>
    <p:sldId id="274" r:id="rId19"/>
    <p:sldId id="275"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3" d="100"/>
          <a:sy n="63" d="100"/>
        </p:scale>
        <p:origin x="-151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23.08.2023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23.08.2023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23.08.2023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23.08.2023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23.08.2023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23.08.2023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23.08.2023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23.08.2023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23.08.2023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23.08.2023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23.08.2023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23.08.2023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sz="half" idx="2"/>
          </p:nvPr>
        </p:nvSpPr>
        <p:spPr>
          <a:xfrm>
            <a:off x="2071670" y="500042"/>
            <a:ext cx="4038600" cy="5411807"/>
          </a:xfrm>
        </p:spPr>
        <p:txBody>
          <a:bodyPr>
            <a:normAutofit fontScale="62500" lnSpcReduction="20000"/>
          </a:bodyPr>
          <a:lstStyle/>
          <a:p>
            <a:pPr algn="ctr"/>
            <a:r>
              <a:rPr lang="kk-KZ" sz="3200" dirty="0" smtClean="0">
                <a:latin typeface="Times New Roman" pitchFamily="18" charset="0"/>
                <a:cs typeface="Times New Roman" pitchFamily="18" charset="0"/>
              </a:rPr>
              <a:t>Ақтөбе-Дарын» өңірлік ғылыми-тәжірибелік қосымша білім беру орталығының жоспары негізінде 2023 жылдың 5 сәуірі күні №1 Хромтау орта мектебінің базасында жалпы білім беретін мектептердің 7-11 класс оқушыларының арасында ұлттық рухани құндылықтар негізінде тәрбиелеу, шығармашылығын дамыту және қолдау мақсатында Республикалық І.Жансүгіров оқуларының аудандық кезеңі өтті.Аталған байқауда  8-сынып оқушысы Әбдіжаппар Гүлфайруз жүлделі ІІ орынға ие болды. </a:t>
            </a:r>
          </a:p>
          <a:p>
            <a:pPr algn="ctr">
              <a:buNone/>
            </a:pPr>
            <a:r>
              <a:rPr lang="kk-KZ" sz="3200" dirty="0" smtClean="0">
                <a:latin typeface="Times New Roman" pitchFamily="18" charset="0"/>
                <a:cs typeface="Times New Roman" pitchFamily="18" charset="0"/>
              </a:rPr>
              <a:t>Жетекшісі:Байбақтина Н.Ү.</a:t>
            </a:r>
            <a:endParaRPr lang="ru-RU" sz="3200" dirty="0" smtClean="0">
              <a:latin typeface="Times New Roman" pitchFamily="18" charset="0"/>
              <a:cs typeface="Times New Roman" pitchFamily="18" charset="0"/>
            </a:endParaRPr>
          </a:p>
          <a:p>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3714744" y="500042"/>
            <a:ext cx="4972056" cy="5626121"/>
          </a:xfrm>
        </p:spPr>
        <p:txBody>
          <a:bodyPr>
            <a:normAutofit fontScale="70000" lnSpcReduction="20000"/>
          </a:bodyPr>
          <a:lstStyle/>
          <a:p>
            <a:pPr algn="ctr"/>
            <a:r>
              <a:rPr lang="kk-KZ" dirty="0" smtClean="0">
                <a:latin typeface="Times New Roman" pitchFamily="18" charset="0"/>
                <a:cs typeface="Times New Roman" pitchFamily="18" charset="0"/>
              </a:rPr>
              <a:t>2023 жылдың 28 cәуір күні №5 Хромтау гимназиясы мен Online оқу-инновациялық орталығымен бірлесе ұйымдастырылған Аудандық «RobotekGrandTournamed» роботтотехника турнирі өтті. Оқушылардың дарындылығын анықтау және психологиялық сүйемелдеу мақсатында «Роботек» робототехникаға оқушылардың «RobotekGrandTournamed» аудандық турниріне ауданның білім беру ұйымдарынан «Кегельринг», «Робосумо», «Қыз қуу», «Сызық бойымен жарыс» бағыттары бойынша        </a:t>
            </a:r>
            <a:endParaRPr lang="ru-RU" dirty="0" smtClean="0">
              <a:latin typeface="Times New Roman" pitchFamily="18" charset="0"/>
              <a:cs typeface="Times New Roman" pitchFamily="18" charset="0"/>
            </a:endParaRPr>
          </a:p>
          <a:p>
            <a:pPr algn="ctr"/>
            <a:r>
              <a:rPr lang="kk-KZ" dirty="0" smtClean="0">
                <a:latin typeface="Times New Roman" pitchFamily="18" charset="0"/>
                <a:cs typeface="Times New Roman" pitchFamily="18" charset="0"/>
              </a:rPr>
              <a:t>5 сынып оқушысы Жандызер Дарын,Нұргелдіқызы Ақжайнақ қатысып,  жүлделі ІІ орынға ие болды. Жетекшісі:Ағытайқызы Айнаш. </a:t>
            </a:r>
            <a:endParaRPr lang="ru-RU"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pic>
        <p:nvPicPr>
          <p:cNvPr id="8194" name="Picture 2"/>
          <p:cNvPicPr>
            <a:picLocks noGrp="1" noChangeAspect="1" noChangeArrowheads="1"/>
          </p:cNvPicPr>
          <p:nvPr>
            <p:ph sz="half" idx="1"/>
          </p:nvPr>
        </p:nvPicPr>
        <p:blipFill>
          <a:blip r:embed="rId2"/>
          <a:srcRect/>
          <a:stretch>
            <a:fillRect/>
          </a:stretch>
        </p:blipFill>
        <p:spPr bwMode="auto">
          <a:xfrm>
            <a:off x="214282" y="1071546"/>
            <a:ext cx="3824286" cy="3798619"/>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4648200" y="714356"/>
            <a:ext cx="4038600" cy="5411807"/>
          </a:xfrm>
        </p:spPr>
        <p:txBody>
          <a:bodyPr>
            <a:noAutofit/>
          </a:bodyPr>
          <a:lstStyle/>
          <a:p>
            <a:pPr algn="ctr">
              <a:buNone/>
            </a:pPr>
            <a:r>
              <a:rPr lang="kk-KZ" sz="1600" dirty="0" smtClean="0">
                <a:latin typeface="Times New Roman" pitchFamily="18" charset="0"/>
                <a:cs typeface="Times New Roman" pitchFamily="18" charset="0"/>
              </a:rPr>
              <a:t>2023 жылдың 28-сәуірінде мектебіміздің бір топ оқушылары Ақтөбе қаласы,Назарбаев Зияткерлік мектебі ұйымдастырған облыстық "Ғылым фестивалі-2023" ғылыми жоба байқауынан жеңімпаз атанды.</a:t>
            </a:r>
            <a:br>
              <a:rPr lang="kk-KZ" sz="1600" dirty="0" smtClean="0">
                <a:latin typeface="Times New Roman" pitchFamily="18" charset="0"/>
                <a:cs typeface="Times New Roman" pitchFamily="18" charset="0"/>
              </a:rPr>
            </a:br>
            <a:r>
              <a:rPr lang="kk-KZ" sz="1600" dirty="0" smtClean="0">
                <a:latin typeface="Times New Roman" pitchFamily="18" charset="0"/>
                <a:cs typeface="Times New Roman" pitchFamily="18" charset="0"/>
              </a:rPr>
              <a:t>1.Информатика бағыты бойынша Рахымжан -ІІ орын.</a:t>
            </a:r>
            <a:br>
              <a:rPr lang="kk-KZ" sz="1600" dirty="0" smtClean="0">
                <a:latin typeface="Times New Roman" pitchFamily="18" charset="0"/>
                <a:cs typeface="Times New Roman" pitchFamily="18" charset="0"/>
              </a:rPr>
            </a:br>
            <a:r>
              <a:rPr lang="kk-KZ" sz="1600" dirty="0" smtClean="0">
                <a:latin typeface="Times New Roman" pitchFamily="18" charset="0"/>
                <a:cs typeface="Times New Roman" pitchFamily="18" charset="0"/>
              </a:rPr>
              <a:t>Жетекшісі:</a:t>
            </a:r>
            <a:br>
              <a:rPr lang="kk-KZ" sz="1600" dirty="0" smtClean="0">
                <a:latin typeface="Times New Roman" pitchFamily="18" charset="0"/>
                <a:cs typeface="Times New Roman" pitchFamily="18" charset="0"/>
              </a:rPr>
            </a:br>
            <a:r>
              <a:rPr lang="kk-KZ" sz="1600" dirty="0" smtClean="0">
                <a:latin typeface="Times New Roman" pitchFamily="18" charset="0"/>
                <a:cs typeface="Times New Roman" pitchFamily="18" charset="0"/>
              </a:rPr>
              <a:t>Ағытайқызы Айнаш</a:t>
            </a:r>
            <a:br>
              <a:rPr lang="kk-KZ" sz="1600" dirty="0" smtClean="0">
                <a:latin typeface="Times New Roman" pitchFamily="18" charset="0"/>
                <a:cs typeface="Times New Roman" pitchFamily="18" charset="0"/>
              </a:rPr>
            </a:br>
            <a:r>
              <a:rPr lang="kk-KZ" sz="1600" dirty="0" smtClean="0">
                <a:latin typeface="Times New Roman" pitchFamily="18" charset="0"/>
                <a:cs typeface="Times New Roman" pitchFamily="18" charset="0"/>
              </a:rPr>
              <a:t>2. Дизайн бағыты бойынша Қожабергенова Ұлпан -ІІ орын.</a:t>
            </a:r>
            <a:br>
              <a:rPr lang="kk-KZ" sz="1600" dirty="0" smtClean="0">
                <a:latin typeface="Times New Roman" pitchFamily="18" charset="0"/>
                <a:cs typeface="Times New Roman" pitchFamily="18" charset="0"/>
              </a:rPr>
            </a:br>
            <a:r>
              <a:rPr lang="kk-KZ" sz="1600" dirty="0" smtClean="0">
                <a:latin typeface="Times New Roman" pitchFamily="18" charset="0"/>
                <a:cs typeface="Times New Roman" pitchFamily="18" charset="0"/>
              </a:rPr>
              <a:t>Жетекшісі:</a:t>
            </a:r>
            <a:br>
              <a:rPr lang="kk-KZ" sz="1600" dirty="0" smtClean="0">
                <a:latin typeface="Times New Roman" pitchFamily="18" charset="0"/>
                <a:cs typeface="Times New Roman" pitchFamily="18" charset="0"/>
              </a:rPr>
            </a:br>
            <a:r>
              <a:rPr lang="kk-KZ" sz="1600" dirty="0" smtClean="0">
                <a:latin typeface="Times New Roman" pitchFamily="18" charset="0"/>
                <a:cs typeface="Times New Roman" pitchFamily="18" charset="0"/>
              </a:rPr>
              <a:t>Джанкулова А.И.</a:t>
            </a:r>
            <a:br>
              <a:rPr lang="kk-KZ" sz="1600" dirty="0" smtClean="0">
                <a:latin typeface="Times New Roman" pitchFamily="18" charset="0"/>
                <a:cs typeface="Times New Roman" pitchFamily="18" charset="0"/>
              </a:rPr>
            </a:br>
            <a:r>
              <a:rPr lang="kk-KZ" sz="1600" dirty="0" smtClean="0">
                <a:latin typeface="Times New Roman" pitchFamily="18" charset="0"/>
                <a:cs typeface="Times New Roman" pitchFamily="18" charset="0"/>
              </a:rPr>
              <a:t>3. Төлебай Асылай -ІІ орын.</a:t>
            </a:r>
            <a:br>
              <a:rPr lang="kk-KZ" sz="1600" dirty="0" smtClean="0">
                <a:latin typeface="Times New Roman" pitchFamily="18" charset="0"/>
                <a:cs typeface="Times New Roman" pitchFamily="18" charset="0"/>
              </a:rPr>
            </a:br>
            <a:r>
              <a:rPr lang="kk-KZ" sz="1600" dirty="0" smtClean="0">
                <a:latin typeface="Times New Roman" pitchFamily="18" charset="0"/>
                <a:cs typeface="Times New Roman" pitchFamily="18" charset="0"/>
              </a:rPr>
              <a:t>Жетекшісі:</a:t>
            </a:r>
            <a:br>
              <a:rPr lang="kk-KZ" sz="1600" dirty="0" smtClean="0">
                <a:latin typeface="Times New Roman" pitchFamily="18" charset="0"/>
                <a:cs typeface="Times New Roman" pitchFamily="18" charset="0"/>
              </a:rPr>
            </a:br>
            <a:r>
              <a:rPr lang="kk-KZ" sz="1600" dirty="0" smtClean="0">
                <a:latin typeface="Times New Roman" pitchFamily="18" charset="0"/>
                <a:cs typeface="Times New Roman" pitchFamily="18" charset="0"/>
              </a:rPr>
              <a:t>Елемесова А.С.</a:t>
            </a:r>
            <a:br>
              <a:rPr lang="kk-KZ" sz="1600" dirty="0" smtClean="0">
                <a:latin typeface="Times New Roman" pitchFamily="18" charset="0"/>
                <a:cs typeface="Times New Roman" pitchFamily="18" charset="0"/>
              </a:rPr>
            </a:br>
            <a:r>
              <a:rPr lang="kk-KZ" sz="1600" dirty="0" smtClean="0">
                <a:latin typeface="Times New Roman" pitchFamily="18" charset="0"/>
                <a:cs typeface="Times New Roman" pitchFamily="18" charset="0"/>
              </a:rPr>
              <a:t>4. Нұржан Даяна -ІІІ орын.</a:t>
            </a:r>
            <a:br>
              <a:rPr lang="kk-KZ" sz="1600" dirty="0" smtClean="0">
                <a:latin typeface="Times New Roman" pitchFamily="18" charset="0"/>
                <a:cs typeface="Times New Roman" pitchFamily="18" charset="0"/>
              </a:rPr>
            </a:br>
            <a:r>
              <a:rPr lang="kk-KZ" sz="1600" dirty="0" smtClean="0">
                <a:latin typeface="Times New Roman" pitchFamily="18" charset="0"/>
                <a:cs typeface="Times New Roman" pitchFamily="18" charset="0"/>
              </a:rPr>
              <a:t>Жетекшісі:</a:t>
            </a:r>
            <a:br>
              <a:rPr lang="kk-KZ" sz="1600" dirty="0" smtClean="0">
                <a:latin typeface="Times New Roman" pitchFamily="18" charset="0"/>
                <a:cs typeface="Times New Roman" pitchFamily="18" charset="0"/>
              </a:rPr>
            </a:br>
            <a:r>
              <a:rPr lang="kk-KZ" sz="1600" dirty="0" smtClean="0">
                <a:latin typeface="Times New Roman" pitchFamily="18" charset="0"/>
                <a:cs typeface="Times New Roman" pitchFamily="18" charset="0"/>
              </a:rPr>
              <a:t>Кәдірбай Е.К.</a:t>
            </a:r>
            <a:br>
              <a:rPr lang="kk-KZ" sz="1600" dirty="0" smtClean="0">
                <a:latin typeface="Times New Roman" pitchFamily="18" charset="0"/>
                <a:cs typeface="Times New Roman" pitchFamily="18" charset="0"/>
              </a:rPr>
            </a:br>
            <a:r>
              <a:rPr lang="kk-KZ" sz="1600" dirty="0" smtClean="0">
                <a:latin typeface="Times New Roman" pitchFamily="18" charset="0"/>
                <a:cs typeface="Times New Roman" pitchFamily="18" charset="0"/>
              </a:rPr>
              <a:t>5. Нұрмағамбет Фатима -сертификат.</a:t>
            </a:r>
            <a:br>
              <a:rPr lang="kk-KZ" sz="1600" dirty="0" smtClean="0">
                <a:latin typeface="Times New Roman" pitchFamily="18" charset="0"/>
                <a:cs typeface="Times New Roman" pitchFamily="18" charset="0"/>
              </a:rPr>
            </a:br>
            <a:r>
              <a:rPr lang="kk-KZ" sz="1600" dirty="0" smtClean="0">
                <a:latin typeface="Times New Roman" pitchFamily="18" charset="0"/>
                <a:cs typeface="Times New Roman" pitchFamily="18" charset="0"/>
              </a:rPr>
              <a:t>Жетекшісі: Қартай А.К.</a:t>
            </a:r>
            <a:br>
              <a:rPr lang="kk-KZ" sz="1600" dirty="0" smtClean="0">
                <a:latin typeface="Times New Roman" pitchFamily="18" charset="0"/>
                <a:cs typeface="Times New Roman" pitchFamily="18" charset="0"/>
              </a:rPr>
            </a:br>
            <a:endParaRPr lang="ru-RU" sz="1600" dirty="0">
              <a:latin typeface="Times New Roman" pitchFamily="18" charset="0"/>
              <a:cs typeface="Times New Roman" pitchFamily="18" charset="0"/>
            </a:endParaRPr>
          </a:p>
        </p:txBody>
      </p:sp>
      <p:pic>
        <p:nvPicPr>
          <p:cNvPr id="9218" name="Picture 2"/>
          <p:cNvPicPr>
            <a:picLocks noGrp="1" noChangeAspect="1" noChangeArrowheads="1"/>
          </p:cNvPicPr>
          <p:nvPr>
            <p:ph sz="half" idx="1"/>
          </p:nvPr>
        </p:nvPicPr>
        <p:blipFill>
          <a:blip r:embed="rId2"/>
          <a:srcRect/>
          <a:stretch>
            <a:fillRect/>
          </a:stretch>
        </p:blipFill>
        <p:spPr bwMode="auto">
          <a:xfrm>
            <a:off x="357157" y="928670"/>
            <a:ext cx="4281863" cy="4429156"/>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4786314" y="714356"/>
            <a:ext cx="4038600" cy="4525963"/>
          </a:xfrm>
        </p:spPr>
        <p:txBody>
          <a:bodyPr>
            <a:normAutofit fontScale="55000" lnSpcReduction="20000"/>
          </a:bodyPr>
          <a:lstStyle/>
          <a:p>
            <a:pPr algn="ctr">
              <a:buNone/>
            </a:pPr>
            <a:r>
              <a:rPr lang="kk-KZ" dirty="0" smtClean="0"/>
              <a:t> </a:t>
            </a:r>
            <a:r>
              <a:rPr lang="kk-KZ" sz="2900" dirty="0" smtClean="0">
                <a:latin typeface="Times New Roman" pitchFamily="18" charset="0"/>
                <a:cs typeface="Times New Roman" pitchFamily="18" charset="0"/>
              </a:rPr>
              <a:t>2023 жылдың 29-сәуірі күні аудандық кәсіподақ ұйымының ұйымдастыруымен өткен мұғалімдер арасындағы волейбол ойынынан мектебіміздің жас мұғалімдері жүлделі ІІ орынға ие болды.</a:t>
            </a:r>
            <a:br>
              <a:rPr lang="kk-KZ" sz="2900" dirty="0" smtClean="0">
                <a:latin typeface="Times New Roman" pitchFamily="18" charset="0"/>
                <a:cs typeface="Times New Roman" pitchFamily="18" charset="0"/>
              </a:rPr>
            </a:br>
            <a:r>
              <a:rPr lang="ru-RU" sz="2900" dirty="0" smtClean="0">
                <a:latin typeface="Times New Roman" pitchFamily="18" charset="0"/>
                <a:cs typeface="Times New Roman" pitchFamily="18" charset="0"/>
              </a:rPr>
              <a:t>Команда </a:t>
            </a:r>
            <a:r>
              <a:rPr lang="ru-RU" sz="2900" dirty="0" err="1" smtClean="0">
                <a:latin typeface="Times New Roman" pitchFamily="18" charset="0"/>
                <a:cs typeface="Times New Roman" pitchFamily="18" charset="0"/>
              </a:rPr>
              <a:t>құрамында</a:t>
            </a:r>
            <a:r>
              <a:rPr lang="ru-RU" sz="2900" dirty="0" smtClean="0">
                <a:latin typeface="Times New Roman" pitchFamily="18" charset="0"/>
                <a:cs typeface="Times New Roman" pitchFamily="18" charset="0"/>
              </a:rPr>
              <a:t>:</a:t>
            </a:r>
            <a:br>
              <a:rPr lang="ru-RU" sz="2900" dirty="0" smtClean="0">
                <a:latin typeface="Times New Roman" pitchFamily="18" charset="0"/>
                <a:cs typeface="Times New Roman" pitchFamily="18" charset="0"/>
              </a:rPr>
            </a:br>
            <a:r>
              <a:rPr lang="ru-RU" sz="2900" dirty="0" smtClean="0">
                <a:latin typeface="Times New Roman" pitchFamily="18" charset="0"/>
                <a:cs typeface="Times New Roman" pitchFamily="18" charset="0"/>
              </a:rPr>
              <a:t>1.Команда капитаны </a:t>
            </a:r>
            <a:r>
              <a:rPr lang="ru-RU" sz="2900" dirty="0" err="1" smtClean="0">
                <a:latin typeface="Times New Roman" pitchFamily="18" charset="0"/>
                <a:cs typeface="Times New Roman" pitchFamily="18" charset="0"/>
              </a:rPr>
              <a:t>Мұстафин </a:t>
            </a:r>
            <a:r>
              <a:rPr lang="ru-RU" sz="2900" dirty="0" smtClean="0">
                <a:latin typeface="Times New Roman" pitchFamily="18" charset="0"/>
                <a:cs typeface="Times New Roman" pitchFamily="18" charset="0"/>
              </a:rPr>
              <a:t>А.Е.</a:t>
            </a:r>
            <a:br>
              <a:rPr lang="ru-RU" sz="2900" dirty="0" smtClean="0">
                <a:latin typeface="Times New Roman" pitchFamily="18" charset="0"/>
                <a:cs typeface="Times New Roman" pitchFamily="18" charset="0"/>
              </a:rPr>
            </a:br>
            <a:r>
              <a:rPr lang="ru-RU" sz="2900" dirty="0" smtClean="0">
                <a:latin typeface="Times New Roman" pitchFamily="18" charset="0"/>
                <a:cs typeface="Times New Roman" pitchFamily="18" charset="0"/>
              </a:rPr>
              <a:t>2. </a:t>
            </a:r>
            <a:r>
              <a:rPr lang="ru-RU" sz="2900" dirty="0" err="1" smtClean="0">
                <a:latin typeface="Times New Roman" pitchFamily="18" charset="0"/>
                <a:cs typeface="Times New Roman" pitchFamily="18" charset="0"/>
              </a:rPr>
              <a:t>Джанкулова</a:t>
            </a:r>
            <a:r>
              <a:rPr lang="ru-RU" sz="2900" dirty="0" smtClean="0">
                <a:latin typeface="Times New Roman" pitchFamily="18" charset="0"/>
                <a:cs typeface="Times New Roman" pitchFamily="18" charset="0"/>
              </a:rPr>
              <a:t> А.И.</a:t>
            </a:r>
            <a:br>
              <a:rPr lang="ru-RU" sz="2900" dirty="0" smtClean="0">
                <a:latin typeface="Times New Roman" pitchFamily="18" charset="0"/>
                <a:cs typeface="Times New Roman" pitchFamily="18" charset="0"/>
              </a:rPr>
            </a:br>
            <a:r>
              <a:rPr lang="ru-RU" sz="2900" dirty="0" smtClean="0">
                <a:latin typeface="Times New Roman" pitchFamily="18" charset="0"/>
                <a:cs typeface="Times New Roman" pitchFamily="18" charset="0"/>
              </a:rPr>
              <a:t>3. </a:t>
            </a:r>
            <a:r>
              <a:rPr lang="ru-RU" sz="2900" dirty="0" err="1" smtClean="0">
                <a:latin typeface="Times New Roman" pitchFamily="18" charset="0"/>
                <a:cs typeface="Times New Roman" pitchFamily="18" charset="0"/>
              </a:rPr>
              <a:t>Қуаныш </a:t>
            </a:r>
            <a:r>
              <a:rPr lang="ru-RU" sz="2900" dirty="0" smtClean="0">
                <a:latin typeface="Times New Roman" pitchFamily="18" charset="0"/>
                <a:cs typeface="Times New Roman" pitchFamily="18" charset="0"/>
              </a:rPr>
              <a:t>А.</a:t>
            </a:r>
            <a:br>
              <a:rPr lang="ru-RU" sz="2900" dirty="0" smtClean="0">
                <a:latin typeface="Times New Roman" pitchFamily="18" charset="0"/>
                <a:cs typeface="Times New Roman" pitchFamily="18" charset="0"/>
              </a:rPr>
            </a:br>
            <a:r>
              <a:rPr lang="ru-RU" sz="2900" dirty="0" err="1" smtClean="0">
                <a:latin typeface="Times New Roman" pitchFamily="18" charset="0"/>
                <a:cs typeface="Times New Roman" pitchFamily="18" charset="0"/>
              </a:rPr>
              <a:t>4.Ағытайқызы </a:t>
            </a:r>
            <a:r>
              <a:rPr lang="ru-RU" sz="2900" dirty="0" smtClean="0">
                <a:latin typeface="Times New Roman" pitchFamily="18" charset="0"/>
                <a:cs typeface="Times New Roman" pitchFamily="18" charset="0"/>
              </a:rPr>
              <a:t>А.</a:t>
            </a:r>
            <a:br>
              <a:rPr lang="ru-RU" sz="2900" dirty="0" smtClean="0">
                <a:latin typeface="Times New Roman" pitchFamily="18" charset="0"/>
                <a:cs typeface="Times New Roman" pitchFamily="18" charset="0"/>
              </a:rPr>
            </a:br>
            <a:r>
              <a:rPr lang="ru-RU" sz="2900" dirty="0" smtClean="0">
                <a:latin typeface="Times New Roman" pitchFamily="18" charset="0"/>
                <a:cs typeface="Times New Roman" pitchFamily="18" charset="0"/>
              </a:rPr>
              <a:t>5.Жолмурзин Қ.Ғ.</a:t>
            </a:r>
            <a:br>
              <a:rPr lang="ru-RU" sz="2900" dirty="0" smtClean="0">
                <a:latin typeface="Times New Roman" pitchFamily="18" charset="0"/>
                <a:cs typeface="Times New Roman" pitchFamily="18" charset="0"/>
              </a:rPr>
            </a:br>
            <a:r>
              <a:rPr lang="ru-RU" sz="2900" dirty="0" smtClean="0">
                <a:latin typeface="Times New Roman" pitchFamily="18" charset="0"/>
                <a:cs typeface="Times New Roman" pitchFamily="18" charset="0"/>
              </a:rPr>
              <a:t>6. </a:t>
            </a:r>
            <a:r>
              <a:rPr lang="ru-RU" sz="2900" dirty="0" err="1" smtClean="0">
                <a:latin typeface="Times New Roman" pitchFamily="18" charset="0"/>
                <a:cs typeface="Times New Roman" pitchFamily="18" charset="0"/>
              </a:rPr>
              <a:t>Ергазин</a:t>
            </a:r>
            <a:r>
              <a:rPr lang="ru-RU" sz="2900" dirty="0" smtClean="0">
                <a:latin typeface="Times New Roman" pitchFamily="18" charset="0"/>
                <a:cs typeface="Times New Roman" pitchFamily="18" charset="0"/>
              </a:rPr>
              <a:t> А.С.</a:t>
            </a:r>
            <a:br>
              <a:rPr lang="ru-RU" sz="2900" dirty="0" smtClean="0">
                <a:latin typeface="Times New Roman" pitchFamily="18" charset="0"/>
                <a:cs typeface="Times New Roman" pitchFamily="18" charset="0"/>
              </a:rPr>
            </a:br>
            <a:r>
              <a:rPr lang="ru-RU" sz="2900" dirty="0" smtClean="0">
                <a:latin typeface="Times New Roman" pitchFamily="18" charset="0"/>
                <a:cs typeface="Times New Roman" pitchFamily="18" charset="0"/>
              </a:rPr>
              <a:t>7.Оразымбетов А.Н.</a:t>
            </a:r>
            <a:br>
              <a:rPr lang="ru-RU" sz="2900" dirty="0" smtClean="0">
                <a:latin typeface="Times New Roman" pitchFamily="18" charset="0"/>
                <a:cs typeface="Times New Roman" pitchFamily="18" charset="0"/>
              </a:rPr>
            </a:br>
            <a:r>
              <a:rPr lang="ru-RU" sz="2900" dirty="0" err="1" smtClean="0">
                <a:latin typeface="Times New Roman" pitchFamily="18" charset="0"/>
                <a:cs typeface="Times New Roman" pitchFamily="18" charset="0"/>
              </a:rPr>
              <a:t>Және жекелей</a:t>
            </a:r>
            <a:r>
              <a:rPr lang="ru-RU" sz="2900" dirty="0" smtClean="0">
                <a:latin typeface="Times New Roman" pitchFamily="18" charset="0"/>
                <a:cs typeface="Times New Roman" pitchFamily="18" charset="0"/>
              </a:rPr>
              <a:t> </a:t>
            </a:r>
            <a:r>
              <a:rPr lang="ru-RU" sz="2900" dirty="0" err="1" smtClean="0">
                <a:latin typeface="Times New Roman" pitchFamily="18" charset="0"/>
                <a:cs typeface="Times New Roman" pitchFamily="18" charset="0"/>
              </a:rPr>
              <a:t>асық </a:t>
            </a:r>
            <a:r>
              <a:rPr lang="ru-RU" sz="2900" dirty="0" smtClean="0">
                <a:latin typeface="Times New Roman" pitchFamily="18" charset="0"/>
                <a:cs typeface="Times New Roman" pitchFamily="18" charset="0"/>
              </a:rPr>
              <a:t>ату </a:t>
            </a:r>
            <a:r>
              <a:rPr lang="ru-RU" sz="2900" dirty="0" err="1" smtClean="0">
                <a:latin typeface="Times New Roman" pitchFamily="18" charset="0"/>
                <a:cs typeface="Times New Roman" pitchFamily="18" charset="0"/>
              </a:rPr>
              <a:t>ойынынан</a:t>
            </a:r>
            <a:r>
              <a:rPr lang="ru-RU" sz="2900" dirty="0" smtClean="0">
                <a:latin typeface="Times New Roman" pitchFamily="18" charset="0"/>
                <a:cs typeface="Times New Roman" pitchFamily="18" charset="0"/>
              </a:rPr>
              <a:t> А .</a:t>
            </a:r>
            <a:r>
              <a:rPr lang="ru-RU" sz="2900" dirty="0" err="1" smtClean="0">
                <a:latin typeface="Times New Roman" pitchFamily="18" charset="0"/>
                <a:cs typeface="Times New Roman" pitchFamily="18" charset="0"/>
              </a:rPr>
              <a:t>Н.Оразымбетов</a:t>
            </a:r>
            <a:r>
              <a:rPr lang="ru-RU" sz="2900" dirty="0" smtClean="0">
                <a:latin typeface="Times New Roman" pitchFamily="18" charset="0"/>
                <a:cs typeface="Times New Roman" pitchFamily="18" charset="0"/>
              </a:rPr>
              <a:t> </a:t>
            </a:r>
            <a:r>
              <a:rPr lang="ru-RU" sz="2900" dirty="0" err="1" smtClean="0">
                <a:latin typeface="Times New Roman" pitchFamily="18" charset="0"/>
                <a:cs typeface="Times New Roman" pitchFamily="18" charset="0"/>
              </a:rPr>
              <a:t>және А.С.Ергазин</a:t>
            </a:r>
            <a:r>
              <a:rPr lang="ru-RU" sz="2900" dirty="0" smtClean="0">
                <a:latin typeface="Times New Roman" pitchFamily="18" charset="0"/>
                <a:cs typeface="Times New Roman" pitchFamily="18" charset="0"/>
              </a:rPr>
              <a:t> І </a:t>
            </a:r>
            <a:r>
              <a:rPr lang="ru-RU" sz="2900" dirty="0" err="1" smtClean="0">
                <a:latin typeface="Times New Roman" pitchFamily="18" charset="0"/>
                <a:cs typeface="Times New Roman" pitchFamily="18" charset="0"/>
              </a:rPr>
              <a:t>жүлделі орынға ие</a:t>
            </a:r>
            <a:r>
              <a:rPr lang="ru-RU" sz="2900" dirty="0" smtClean="0">
                <a:latin typeface="Times New Roman" pitchFamily="18" charset="0"/>
                <a:cs typeface="Times New Roman" pitchFamily="18" charset="0"/>
              </a:rPr>
              <a:t> </a:t>
            </a:r>
            <a:r>
              <a:rPr lang="ru-RU" sz="2900" dirty="0" err="1" smtClean="0">
                <a:latin typeface="Times New Roman" pitchFamily="18" charset="0"/>
                <a:cs typeface="Times New Roman" pitchFamily="18" charset="0"/>
              </a:rPr>
              <a:t>болды</a:t>
            </a:r>
            <a:r>
              <a:rPr lang="ru-RU" sz="2900" dirty="0" smtClean="0">
                <a:latin typeface="Times New Roman" pitchFamily="18" charset="0"/>
                <a:cs typeface="Times New Roman" pitchFamily="18" charset="0"/>
              </a:rPr>
              <a:t>.</a:t>
            </a:r>
            <a:br>
              <a:rPr lang="ru-RU" sz="2900" dirty="0" smtClean="0">
                <a:latin typeface="Times New Roman" pitchFamily="18" charset="0"/>
                <a:cs typeface="Times New Roman" pitchFamily="18" charset="0"/>
              </a:rPr>
            </a:br>
            <a:r>
              <a:rPr lang="ru-RU" sz="2900" dirty="0" err="1" smtClean="0">
                <a:latin typeface="Times New Roman" pitchFamily="18" charset="0"/>
                <a:cs typeface="Times New Roman" pitchFamily="18" charset="0"/>
              </a:rPr>
              <a:t>Жалпы</a:t>
            </a:r>
            <a:r>
              <a:rPr lang="ru-RU" sz="2900" dirty="0" smtClean="0">
                <a:latin typeface="Times New Roman" pitchFamily="18" charset="0"/>
                <a:cs typeface="Times New Roman" pitchFamily="18" charset="0"/>
              </a:rPr>
              <a:t> </a:t>
            </a:r>
            <a:r>
              <a:rPr lang="ru-RU" sz="2900" dirty="0" err="1" smtClean="0">
                <a:latin typeface="Times New Roman" pitchFamily="18" charset="0"/>
                <a:cs typeface="Times New Roman" pitchFamily="18" charset="0"/>
              </a:rPr>
              <a:t>командалық есепте</a:t>
            </a:r>
            <a:r>
              <a:rPr lang="ru-RU" sz="2900" dirty="0" smtClean="0">
                <a:latin typeface="Times New Roman" pitchFamily="18" charset="0"/>
                <a:cs typeface="Times New Roman" pitchFamily="18" charset="0"/>
              </a:rPr>
              <a:t> 14 орта </a:t>
            </a:r>
            <a:r>
              <a:rPr lang="ru-RU" sz="2900" dirty="0" err="1" smtClean="0">
                <a:latin typeface="Times New Roman" pitchFamily="18" charset="0"/>
                <a:cs typeface="Times New Roman" pitchFamily="18" charset="0"/>
              </a:rPr>
              <a:t>білім</a:t>
            </a:r>
            <a:r>
              <a:rPr lang="ru-RU" sz="2900" dirty="0" smtClean="0">
                <a:latin typeface="Times New Roman" pitchFamily="18" charset="0"/>
                <a:cs typeface="Times New Roman" pitchFamily="18" charset="0"/>
              </a:rPr>
              <a:t> беру </a:t>
            </a:r>
            <a:r>
              <a:rPr lang="ru-RU" sz="2900" dirty="0" err="1" smtClean="0">
                <a:latin typeface="Times New Roman" pitchFamily="18" charset="0"/>
                <a:cs typeface="Times New Roman" pitchFamily="18" charset="0"/>
              </a:rPr>
              <a:t>ұйымынан </a:t>
            </a:r>
            <a:r>
              <a:rPr lang="ru-RU" sz="2900" dirty="0" smtClean="0">
                <a:latin typeface="Times New Roman" pitchFamily="18" charset="0"/>
                <a:cs typeface="Times New Roman" pitchFamily="18" charset="0"/>
              </a:rPr>
              <a:t>ІІ </a:t>
            </a:r>
            <a:r>
              <a:rPr lang="ru-RU" sz="2900" dirty="0" err="1" smtClean="0">
                <a:latin typeface="Times New Roman" pitchFamily="18" charset="0"/>
                <a:cs typeface="Times New Roman" pitchFamily="18" charset="0"/>
              </a:rPr>
              <a:t>орынға ие</a:t>
            </a:r>
            <a:r>
              <a:rPr lang="ru-RU" sz="2900" dirty="0" smtClean="0">
                <a:latin typeface="Times New Roman" pitchFamily="18" charset="0"/>
                <a:cs typeface="Times New Roman" pitchFamily="18" charset="0"/>
              </a:rPr>
              <a:t> </a:t>
            </a:r>
            <a:r>
              <a:rPr lang="ru-RU" sz="2900" dirty="0" err="1" smtClean="0">
                <a:latin typeface="Times New Roman" pitchFamily="18" charset="0"/>
                <a:cs typeface="Times New Roman" pitchFamily="18" charset="0"/>
              </a:rPr>
              <a:t>болды</a:t>
            </a:r>
            <a:r>
              <a:rPr lang="ru-RU" sz="2900" dirty="0" smtClean="0">
                <a:latin typeface="Times New Roman" pitchFamily="18" charset="0"/>
                <a:cs typeface="Times New Roman" pitchFamily="18" charset="0"/>
              </a:rPr>
              <a:t>.</a:t>
            </a:r>
            <a:endParaRPr lang="ru-RU" sz="2900" dirty="0">
              <a:latin typeface="Times New Roman" pitchFamily="18" charset="0"/>
              <a:cs typeface="Times New Roman" pitchFamily="18" charset="0"/>
            </a:endParaRPr>
          </a:p>
        </p:txBody>
      </p:sp>
      <p:pic>
        <p:nvPicPr>
          <p:cNvPr id="10242" name="Picture 2"/>
          <p:cNvPicPr>
            <a:picLocks noGrp="1" noChangeAspect="1" noChangeArrowheads="1"/>
          </p:cNvPicPr>
          <p:nvPr>
            <p:ph sz="half" idx="1"/>
          </p:nvPr>
        </p:nvPicPr>
        <p:blipFill>
          <a:blip r:embed="rId2"/>
          <a:srcRect/>
          <a:stretch>
            <a:fillRect/>
          </a:stretch>
        </p:blipFill>
        <p:spPr bwMode="auto">
          <a:xfrm>
            <a:off x="428596" y="928670"/>
            <a:ext cx="4038600" cy="3117137"/>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4648200" y="785794"/>
            <a:ext cx="4038600" cy="5340369"/>
          </a:xfrm>
        </p:spPr>
        <p:txBody>
          <a:bodyPr>
            <a:normAutofit fontScale="70000" lnSpcReduction="20000"/>
          </a:bodyPr>
          <a:lstStyle/>
          <a:p>
            <a:pPr algn="ctr">
              <a:buNone/>
            </a:pPr>
            <a:r>
              <a:rPr lang="kk-KZ" dirty="0" smtClean="0"/>
              <a:t>     </a:t>
            </a:r>
            <a:r>
              <a:rPr lang="kk-KZ" dirty="0" smtClean="0">
                <a:latin typeface="Times New Roman" pitchFamily="18" charset="0"/>
                <a:cs typeface="Times New Roman" pitchFamily="18" charset="0"/>
              </a:rPr>
              <a:t>«Ақтөбе-Дарын» өңірлік ғылыми-тәжірибелік қосымша білім беру орталығының жоспары негізінде Хромтау ауданының білім бөлімінің ұйымдастыруымен №7 Хромтау мектеп-гимназиясы базасында 2023 жылдың 3 мамыры күні жалпы білім беретін мектептердің 7-8 класс оқушылары арасында гимназия мәртебесі бар білім беру ұйымдары арасында математика, физика, химия, биология, география пәндері бойынша облыстық ауызша олимпиадасының аудандық кезеңі өтті. Аталған олимпиада да 7 сынып оқушысы Саламат Кәусар география пәнінен ІІ орынға ие болды. </a:t>
            </a:r>
            <a:endParaRPr lang="ru-RU"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pic>
        <p:nvPicPr>
          <p:cNvPr id="11266" name="Picture 2" descr="C:\Users\123\Downloads\WhatsApp Image 2023-05-30 at 16.19.11.jpeg"/>
          <p:cNvPicPr>
            <a:picLocks noGrp="1" noChangeAspect="1" noChangeArrowheads="1"/>
          </p:cNvPicPr>
          <p:nvPr>
            <p:ph sz="half" idx="1"/>
          </p:nvPr>
        </p:nvPicPr>
        <p:blipFill>
          <a:blip r:embed="rId2"/>
          <a:srcRect r="-377" b="23351"/>
          <a:stretch>
            <a:fillRect/>
          </a:stretch>
        </p:blipFill>
        <p:spPr bwMode="auto">
          <a:xfrm>
            <a:off x="857224" y="1071546"/>
            <a:ext cx="3643338" cy="442915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4429124" y="785794"/>
            <a:ext cx="4038600" cy="4697427"/>
          </a:xfrm>
        </p:spPr>
        <p:txBody>
          <a:bodyPr>
            <a:noAutofit/>
          </a:bodyPr>
          <a:lstStyle/>
          <a:p>
            <a:pPr algn="ctr">
              <a:buNone/>
            </a:pPr>
            <a:r>
              <a:rPr lang="kk-KZ" sz="1600" dirty="0" smtClean="0">
                <a:latin typeface="Times New Roman" pitchFamily="18" charset="0"/>
                <a:cs typeface="Times New Roman" pitchFamily="18" charset="0"/>
              </a:rPr>
              <a:t>«Ақтөбе-Дарын» өңірлік ғылыми-тәжірибелік қосымша білім беру орталығының жоспары негізінде Хромтау ауданының білім бөлімінің ұйымдастыруымен №3 Хромтау орта мектебі базасында 2023 жылдың 4 мамыры күні жалпы білім беретін мектептердің 9- 10 класс оқушылары арасында дарынды оқушыларды қоғамдық-гуманитарлық ғылымдар саласында қолдау, сондай-ақ оқушылардың сыбайлас жемқорлықтың әр түрлі нысандары туралы көзқарасын, жемқорлыққа байланысты жағдаяттар туралы кешенді білімі мен құқықтық және моральдық –этикалық талапқа сай өзін ұстауын қалыптастыру мақсатында «Жемқорлықсыз болашақ» атты облыстық олимпиадасының аудандық кезеңі өтті. Аталған олимпиадаға 10-сынып оқушысы Харифолла Аружан қатысып, жүлделі ІІІ орынға ие болды. Жетекшісі: Құдайбергенов Б.Т. </a:t>
            </a:r>
            <a:endParaRPr lang="ru-RU" sz="1600" dirty="0" smtClean="0">
              <a:latin typeface="Times New Roman" pitchFamily="18" charset="0"/>
              <a:cs typeface="Times New Roman" pitchFamily="18" charset="0"/>
            </a:endParaRPr>
          </a:p>
          <a:p>
            <a:endParaRPr lang="ru-RU" sz="1600" dirty="0">
              <a:latin typeface="Times New Roman" pitchFamily="18" charset="0"/>
              <a:cs typeface="Times New Roman" pitchFamily="18" charset="0"/>
            </a:endParaRPr>
          </a:p>
        </p:txBody>
      </p:sp>
      <p:pic>
        <p:nvPicPr>
          <p:cNvPr id="5" name="Picture 2"/>
          <p:cNvPicPr>
            <a:picLocks noGrp="1" noChangeAspect="1" noChangeArrowheads="1"/>
          </p:cNvPicPr>
          <p:nvPr>
            <p:ph sz="half" idx="1"/>
          </p:nvPr>
        </p:nvPicPr>
        <p:blipFill>
          <a:blip r:embed="rId2"/>
          <a:srcRect/>
          <a:stretch>
            <a:fillRect/>
          </a:stretch>
        </p:blipFill>
        <p:spPr bwMode="auto">
          <a:xfrm>
            <a:off x="714348" y="571480"/>
            <a:ext cx="3571900" cy="5490431"/>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4648200" y="1071546"/>
            <a:ext cx="4038600" cy="5054617"/>
          </a:xfrm>
        </p:spPr>
        <p:txBody>
          <a:bodyPr>
            <a:normAutofit fontScale="62500" lnSpcReduction="20000"/>
          </a:bodyPr>
          <a:lstStyle/>
          <a:p>
            <a:pPr algn="ctr"/>
            <a:r>
              <a:rPr lang="kk-KZ" dirty="0" smtClean="0">
                <a:latin typeface="Times New Roman" pitchFamily="18" charset="0"/>
                <a:cs typeface="Times New Roman" pitchFamily="18" charset="0"/>
              </a:rPr>
              <a:t>«Ақтөбе-Дарын» өңірлік ғылыми-тәжірибелік қосымша білім беру орталығының жоспары негізінде Хромтау ауданының білім бөлімінің ұйымдастыруымен Дөң мектеп-гимназиясы базасында 2023жылдың 19 мамыры күні жалпы білім беретін мектептердің бастауыш класс оқушыларына арналған республикалық «Бастау» атты математикалық олимпиадасы </a:t>
            </a:r>
            <a:r>
              <a:rPr lang="kk-KZ" dirty="0" smtClean="0">
                <a:latin typeface="Times New Roman" pitchFamily="18" charset="0"/>
                <a:cs typeface="Times New Roman" pitchFamily="18" charset="0"/>
              </a:rPr>
              <a:t>өткен </a:t>
            </a:r>
            <a:r>
              <a:rPr lang="kk-KZ" dirty="0" smtClean="0">
                <a:latin typeface="Times New Roman" pitchFamily="18" charset="0"/>
                <a:cs typeface="Times New Roman" pitchFamily="18" charset="0"/>
              </a:rPr>
              <a:t>болатын. Аталған олимпиадаға 2-4 сынып оқушыларынан құралған “Қарлыңаш» командасы қатысты. Команда құрамында : Аманкелді Нұрзила, Асанова Сабина,Оразалы Ұлболсын болды. </a:t>
            </a:r>
            <a:r>
              <a:rPr lang="kk-KZ" dirty="0" smtClean="0"/>
              <a:t>Оқушыларымыз нәтижесінде мақтау қағазына ие болды. </a:t>
            </a:r>
            <a:endParaRPr lang="ru-RU" dirty="0">
              <a:latin typeface="Times New Roman" pitchFamily="18" charset="0"/>
              <a:cs typeface="Times New Roman" pitchFamily="18" charset="0"/>
            </a:endParaRPr>
          </a:p>
        </p:txBody>
      </p:sp>
      <p:pic>
        <p:nvPicPr>
          <p:cNvPr id="13314" name="Picture 2" descr="C:\Users\123\Downloads\WhatsApp Image 2023-05-30 at 16.24.23.jpeg"/>
          <p:cNvPicPr>
            <a:picLocks noGrp="1" noChangeAspect="1" noChangeArrowheads="1"/>
          </p:cNvPicPr>
          <p:nvPr>
            <p:ph sz="half" idx="1"/>
          </p:nvPr>
        </p:nvPicPr>
        <p:blipFill>
          <a:blip r:embed="rId2"/>
          <a:srcRect/>
          <a:stretch>
            <a:fillRect/>
          </a:stretch>
        </p:blipFill>
        <p:spPr bwMode="auto">
          <a:xfrm>
            <a:off x="357158" y="1428736"/>
            <a:ext cx="4038600" cy="1910568"/>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4714876" y="785794"/>
            <a:ext cx="4038600" cy="4525963"/>
          </a:xfrm>
        </p:spPr>
        <p:txBody>
          <a:bodyPr>
            <a:normAutofit fontScale="70000" lnSpcReduction="20000"/>
          </a:bodyPr>
          <a:lstStyle/>
          <a:p>
            <a:pPr algn="ctr"/>
            <a:r>
              <a:rPr lang="kk-KZ" dirty="0" smtClean="0">
                <a:latin typeface="Times New Roman" pitchFamily="18" charset="0"/>
                <a:cs typeface="Times New Roman" pitchFamily="18" charset="0"/>
              </a:rPr>
              <a:t>«Ақтөбе-Дарын» өңірлік ғылыми-тәжірибелік қосымша білім беру орталығының жоспары негізінде Хромтау ауданының білім бөлімінің ұйымдастыруымен №2 Хромтау гимназиясы базасында 2023 жылдың 18 мамыры күні жалпы білім беретін мектептердің 6 класс оқушылары арасында «Кең дала» атты облыстық олимпиадасының аудандық кезеңі өтті. Аталған олимпиадаға Абуғали Інжу қатысып, мақтау қағазына ие болды. </a:t>
            </a:r>
          </a:p>
          <a:p>
            <a:pPr algn="ctr">
              <a:buNone/>
            </a:pPr>
            <a:r>
              <a:rPr lang="kk-KZ" dirty="0" smtClean="0">
                <a:latin typeface="Times New Roman" pitchFamily="18" charset="0"/>
                <a:cs typeface="Times New Roman" pitchFamily="18" charset="0"/>
              </a:rPr>
              <a:t>Жетекшісі:Туйтенова Г.Б</a:t>
            </a:r>
            <a:r>
              <a:rPr lang="kk-KZ" dirty="0" smtClean="0"/>
              <a:t>. </a:t>
            </a:r>
            <a:endParaRPr lang="ru-RU" dirty="0"/>
          </a:p>
        </p:txBody>
      </p:sp>
      <p:pic>
        <p:nvPicPr>
          <p:cNvPr id="14338" name="Picture 2" descr="C:\Users\123\Downloads\WhatsApp Image 2023-05-30 at 16.26.20.jpeg"/>
          <p:cNvPicPr>
            <a:picLocks noGrp="1" noChangeAspect="1" noChangeArrowheads="1"/>
          </p:cNvPicPr>
          <p:nvPr>
            <p:ph sz="half" idx="1"/>
          </p:nvPr>
        </p:nvPicPr>
        <p:blipFill>
          <a:blip r:embed="rId2"/>
          <a:srcRect t="29990" r="-1018"/>
          <a:stretch>
            <a:fillRect/>
          </a:stretch>
        </p:blipFill>
        <p:spPr bwMode="auto">
          <a:xfrm>
            <a:off x="714348" y="785794"/>
            <a:ext cx="3857652" cy="4752962"/>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p:txBody>
          <a:bodyPr>
            <a:normAutofit fontScale="62500" lnSpcReduction="20000"/>
          </a:bodyPr>
          <a:lstStyle/>
          <a:p>
            <a:pPr algn="ctr">
              <a:buNone/>
            </a:pPr>
            <a:r>
              <a:rPr lang="kk-KZ" dirty="0" smtClean="0">
                <a:latin typeface="Times New Roman" pitchFamily="18" charset="0"/>
                <a:cs typeface="Times New Roman" pitchFamily="18" charset="0"/>
              </a:rPr>
              <a:t>2023 жылдың 5 мамыры күні Ақтөбе облыстық ғылыми -тәжірибелік орталығының ұйымдастыруымен "Қазақ тілі" мен "Қазақ әдебиеті" пәндері мұғалімдерінің "Құндылықтарға негізделген білім беру арқылы оқушылардың пәндік құзыреттіліктерін дамыту" тақырыбында өткен облыстық семинарда қазақ тілі мен әдебиет пәні мұғалімі Маханалина Бағдагүл Разакбергеновна "Әдебиеттегі жеке тұлғалық құндылықтар"" тақырыбынды коучинг өткізіп, арнайы алғас хатпен марапатталды. </a:t>
            </a:r>
            <a:endParaRPr lang="ru-RU" dirty="0" smtClean="0">
              <a:latin typeface="Times New Roman" pitchFamily="18" charset="0"/>
              <a:cs typeface="Times New Roman" pitchFamily="18" charset="0"/>
            </a:endParaRPr>
          </a:p>
          <a:p>
            <a:endParaRPr lang="ru-RU" dirty="0"/>
          </a:p>
        </p:txBody>
      </p:sp>
      <p:pic>
        <p:nvPicPr>
          <p:cNvPr id="15362" name="Picture 2" descr="C:\Users\123\Downloads\WhatsApp Image 2023-05-30 at 16.28.46.jpeg"/>
          <p:cNvPicPr>
            <a:picLocks noGrp="1" noChangeAspect="1" noChangeArrowheads="1"/>
          </p:cNvPicPr>
          <p:nvPr>
            <p:ph sz="half" idx="1"/>
          </p:nvPr>
        </p:nvPicPr>
        <p:blipFill>
          <a:blip r:embed="rId2"/>
          <a:srcRect/>
          <a:stretch>
            <a:fillRect/>
          </a:stretch>
        </p:blipFill>
        <p:spPr bwMode="auto">
          <a:xfrm>
            <a:off x="571472" y="1214422"/>
            <a:ext cx="4038600" cy="40386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4857752" y="571480"/>
            <a:ext cx="4038600" cy="4525963"/>
          </a:xfrm>
        </p:spPr>
        <p:txBody>
          <a:bodyPr>
            <a:normAutofit fontScale="77500" lnSpcReduction="20000"/>
          </a:bodyPr>
          <a:lstStyle/>
          <a:p>
            <a:pPr algn="ctr"/>
            <a:r>
              <a:rPr lang="ru-RU" dirty="0" smtClean="0">
                <a:latin typeface="Times New Roman" pitchFamily="18" charset="0"/>
                <a:cs typeface="Times New Roman" pitchFamily="18" charset="0"/>
              </a:rPr>
              <a:t>2023 </a:t>
            </a:r>
            <a:r>
              <a:rPr lang="ru-RU" dirty="0" err="1" smtClean="0">
                <a:latin typeface="Times New Roman" pitchFamily="18" charset="0"/>
                <a:cs typeface="Times New Roman" pitchFamily="18" charset="0"/>
              </a:rPr>
              <a:t>жылдың </a:t>
            </a:r>
            <a:r>
              <a:rPr lang="ru-RU" dirty="0" smtClean="0">
                <a:latin typeface="Times New Roman" pitchFamily="18" charset="0"/>
                <a:cs typeface="Times New Roman" pitchFamily="18" charset="0"/>
              </a:rPr>
              <a:t>4 </a:t>
            </a:r>
            <a:r>
              <a:rPr lang="ru-RU" dirty="0" err="1" smtClean="0">
                <a:latin typeface="Times New Roman" pitchFamily="18" charset="0"/>
                <a:cs typeface="Times New Roman" pitchFamily="18" charset="0"/>
              </a:rPr>
              <a:t>мамыры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күні аудандық Мектептен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тыс</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білім</a:t>
            </a:r>
            <a:r>
              <a:rPr lang="ru-RU" dirty="0" smtClean="0">
                <a:latin typeface="Times New Roman" pitchFamily="18" charset="0"/>
                <a:cs typeface="Times New Roman" pitchFamily="18" charset="0"/>
              </a:rPr>
              <a:t> беру </a:t>
            </a:r>
            <a:r>
              <a:rPr lang="ru-RU" dirty="0" err="1" smtClean="0">
                <a:latin typeface="Times New Roman" pitchFamily="18" charset="0"/>
                <a:cs typeface="Times New Roman" pitchFamily="18" charset="0"/>
              </a:rPr>
              <a:t>ұйымының ұйымдастыруымен өткен аудандық </a:t>
            </a:r>
            <a:r>
              <a:rPr lang="ru-RU"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Қолөнер-зор өнер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көрмесі өткен болатын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Аталған байқауда  </a:t>
            </a:r>
            <a:r>
              <a:rPr lang="ru-RU" dirty="0" smtClean="0">
                <a:latin typeface="Times New Roman" pitchFamily="18" charset="0"/>
                <a:cs typeface="Times New Roman" pitchFamily="18" charset="0"/>
              </a:rPr>
              <a:t>9-сынып </a:t>
            </a:r>
            <a:r>
              <a:rPr lang="ru-RU" dirty="0" err="1" smtClean="0">
                <a:latin typeface="Times New Roman" pitchFamily="18" charset="0"/>
                <a:cs typeface="Times New Roman" pitchFamily="18" charset="0"/>
              </a:rPr>
              <a:t>оқушысы Серікбаева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Ақкүміс ІІорын</a:t>
            </a:r>
            <a:r>
              <a:rPr lang="ru-RU" dirty="0" smtClean="0">
                <a:latin typeface="Times New Roman" pitchFamily="18" charset="0"/>
                <a:cs typeface="Times New Roman" pitchFamily="18" charset="0"/>
              </a:rPr>
              <a:t> ,8-сынып </a:t>
            </a:r>
            <a:r>
              <a:rPr lang="ru-RU" dirty="0" err="1" smtClean="0">
                <a:latin typeface="Times New Roman" pitchFamily="18" charset="0"/>
                <a:cs typeface="Times New Roman" pitchFamily="18" charset="0"/>
              </a:rPr>
              <a:t>оқушысы Аманиязова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Кәусар </a:t>
            </a:r>
            <a:r>
              <a:rPr lang="ru-RU" dirty="0" smtClean="0">
                <a:latin typeface="Times New Roman" pitchFamily="18" charset="0"/>
                <a:cs typeface="Times New Roman" pitchFamily="18" charset="0"/>
              </a:rPr>
              <a:t>ІІІ </a:t>
            </a:r>
            <a:r>
              <a:rPr lang="ru-RU" dirty="0" err="1" smtClean="0">
                <a:latin typeface="Times New Roman" pitchFamily="18" charset="0"/>
                <a:cs typeface="Times New Roman" pitchFamily="18" charset="0"/>
              </a:rPr>
              <a:t>орынға  ие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Жетекшісі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А.С.Елемесова</a:t>
            </a:r>
            <a:r>
              <a:rPr lang="ru-RU" dirty="0" smtClean="0">
                <a:latin typeface="Times New Roman" pitchFamily="18" charset="0"/>
                <a:cs typeface="Times New Roman" pitchFamily="18" charset="0"/>
              </a:rPr>
              <a:t> 7 </a:t>
            </a:r>
            <a:r>
              <a:rPr lang="ru-RU" dirty="0" err="1" smtClean="0">
                <a:latin typeface="Times New Roman" pitchFamily="18" charset="0"/>
                <a:cs typeface="Times New Roman" pitchFamily="18" charset="0"/>
              </a:rPr>
              <a:t>сынып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оқушысы Қази Сабина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жүлделі ІІІорынға ие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Жетекшісі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Каналина</a:t>
            </a:r>
            <a:r>
              <a:rPr lang="ru-RU" dirty="0" smtClean="0">
                <a:latin typeface="Times New Roman" pitchFamily="18" charset="0"/>
                <a:cs typeface="Times New Roman" pitchFamily="18" charset="0"/>
              </a:rPr>
              <a:t> Ж.А.</a:t>
            </a:r>
            <a:endParaRPr lang="ru-RU" dirty="0">
              <a:latin typeface="Times New Roman" pitchFamily="18" charset="0"/>
              <a:cs typeface="Times New Roman" pitchFamily="18" charset="0"/>
            </a:endParaRPr>
          </a:p>
        </p:txBody>
      </p:sp>
      <p:pic>
        <p:nvPicPr>
          <p:cNvPr id="16386" name="Picture 2" descr="C:\Users\123\Downloads\WhatsApp Image 2023-05-30 at 16.29.33.jpeg"/>
          <p:cNvPicPr>
            <a:picLocks noGrp="1" noChangeAspect="1" noChangeArrowheads="1"/>
          </p:cNvPicPr>
          <p:nvPr>
            <p:ph sz="half" idx="1"/>
          </p:nvPr>
        </p:nvPicPr>
        <p:blipFill>
          <a:blip r:embed="rId2"/>
          <a:srcRect/>
          <a:stretch>
            <a:fillRect/>
          </a:stretch>
        </p:blipFill>
        <p:spPr bwMode="auto">
          <a:xfrm>
            <a:off x="428596" y="1071546"/>
            <a:ext cx="4038600" cy="316357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123\Downloads\WhatsApp Image 2023-05-30 at 16.31.33.jpeg"/>
          <p:cNvPicPr>
            <a:picLocks noGrp="1" noChangeAspect="1" noChangeArrowheads="1"/>
          </p:cNvPicPr>
          <p:nvPr>
            <p:ph sz="half" idx="1"/>
          </p:nvPr>
        </p:nvPicPr>
        <p:blipFill>
          <a:blip r:embed="rId2"/>
          <a:stretch>
            <a:fillRect/>
          </a:stretch>
        </p:blipFill>
        <p:spPr bwMode="auto">
          <a:xfrm>
            <a:off x="779264" y="1600200"/>
            <a:ext cx="3394472" cy="4525963"/>
          </a:xfrm>
          <a:prstGeom prst="rect">
            <a:avLst/>
          </a:prstGeom>
          <a:noFill/>
        </p:spPr>
      </p:pic>
      <p:sp>
        <p:nvSpPr>
          <p:cNvPr id="11" name="Содержимое 10"/>
          <p:cNvSpPr>
            <a:spLocks noGrp="1"/>
          </p:cNvSpPr>
          <p:nvPr>
            <p:ph sz="half" idx="2"/>
          </p:nvPr>
        </p:nvSpPr>
        <p:spPr/>
        <p:txBody>
          <a:bodyPr>
            <a:normAutofit fontScale="92500"/>
          </a:bodyPr>
          <a:lstStyle/>
          <a:p>
            <a:pPr algn="ctr"/>
            <a:r>
              <a:rPr lang="kk-KZ" dirty="0" smtClean="0">
                <a:latin typeface="Times New Roman" pitchFamily="18" charset="0"/>
                <a:cs typeface="Times New Roman" pitchFamily="18" charset="0"/>
              </a:rPr>
              <a:t>Биология пәні мұғалімі А.К.Картай “Жаратылыстану пәндеріндегі интеграцияланған жобалық жұмыстар зерттеу және нәтиже” тақырыбында өз іс тәжірибесімен бөліскені үшін АҒТО алғыс хатымен марапатталды.</a:t>
            </a:r>
            <a:r>
              <a:rPr lang="kk-KZ" dirty="0" smtClean="0"/>
              <a:t> </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4648200" y="642918"/>
            <a:ext cx="4038600" cy="5483245"/>
          </a:xfrm>
        </p:spPr>
        <p:txBody>
          <a:bodyPr>
            <a:normAutofit fontScale="70000" lnSpcReduction="20000"/>
          </a:bodyPr>
          <a:lstStyle/>
          <a:p>
            <a:pPr algn="ctr"/>
            <a:r>
              <a:rPr lang="kk-KZ" dirty="0" smtClean="0">
                <a:latin typeface="Times New Roman" pitchFamily="18" charset="0"/>
                <a:cs typeface="Times New Roman" pitchFamily="18" charset="0"/>
              </a:rPr>
              <a:t>«Ақтөбе-Дарын» өңірлік ғылыми-тәжірибелік қосымша білім беру орталығының жоспары негізінде Хромтау ауданының білім бөлімінің ұйымдастыруымен №5 Хромтау гимназиясы базасында 2023 жылдың 6 сәуірі күні жалпы білім беретін мектептердің оқушыларын ұлттық рухани құндылықтар негізінде тәрбиелеу мақсатында 7-11 класс оқушылары арасында Республикалық М.Мақатаев оқуларының аудандық кезеңі өтті. Аталған байқауға мектебіміздің 10-сынып оқушысы Сәбит Әйгерім қатысып жүлделі І орынға ие болып,облыстық кезеңге жолдама алды. Жетекшісі : Школова Г.Б.</a:t>
            </a:r>
            <a:endParaRPr lang="ru-RU" dirty="0" smtClean="0">
              <a:latin typeface="Times New Roman" pitchFamily="18" charset="0"/>
              <a:cs typeface="Times New Roman" pitchFamily="18" charset="0"/>
            </a:endParaRPr>
          </a:p>
          <a:p>
            <a:endParaRPr lang="ru-RU" dirty="0"/>
          </a:p>
        </p:txBody>
      </p:sp>
      <p:pic>
        <p:nvPicPr>
          <p:cNvPr id="1027" name="Picture 3"/>
          <p:cNvPicPr>
            <a:picLocks noGrp="1" noChangeAspect="1" noChangeArrowheads="1"/>
          </p:cNvPicPr>
          <p:nvPr>
            <p:ph sz="half" idx="1"/>
          </p:nvPr>
        </p:nvPicPr>
        <p:blipFill>
          <a:blip r:embed="rId2"/>
          <a:srcRect/>
          <a:stretch>
            <a:fillRect/>
          </a:stretch>
        </p:blipFill>
        <p:spPr bwMode="auto">
          <a:xfrm>
            <a:off x="714348" y="928670"/>
            <a:ext cx="4038600" cy="3173186"/>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3786182" y="785795"/>
            <a:ext cx="4900618" cy="4929222"/>
          </a:xfrm>
        </p:spPr>
        <p:txBody>
          <a:bodyPr>
            <a:noAutofit/>
          </a:bodyPr>
          <a:lstStyle/>
          <a:p>
            <a:r>
              <a:rPr lang="kk-KZ" sz="1400" dirty="0" smtClean="0">
                <a:latin typeface="Times New Roman" pitchFamily="18" charset="0"/>
                <a:cs typeface="Times New Roman" pitchFamily="18" charset="0"/>
              </a:rPr>
              <a:t> «Ақтөбе-Дарын» өңірлік ғылыми-тәжірибелік қосымша білім беру орталығының жоспары негізінде Хромтау ауданының білім бөлімінің ұйымдастыруымен №1 Хромтау орта мектебі базасында 2023 жылдың 13 сәуірі күні жалпы білім беретін мектептердің оқушыларын ұлттық рухани құндылықтар негізінде тәрбиелеу мақсатында мемлекеттік тілдің қолданылу аясын кеңейту, қазақ халқының мәдени, әдеби және рухани қазыналарын кеңінен насихаттау, оқушылардың шығармашылық, ізденушілік қабілеттерін, мәдени дүниетанымын дамыту мақсатында 7-11 класс оқушылары арасында Республикалық «Жарқын болашақ» қазақ тілі олимпиадасының аудандық кезеңі өтті. Нәтижесінде:</a:t>
            </a:r>
            <a:br>
              <a:rPr lang="kk-KZ" sz="1400" dirty="0" smtClean="0">
                <a:latin typeface="Times New Roman" pitchFamily="18" charset="0"/>
                <a:cs typeface="Times New Roman" pitchFamily="18" charset="0"/>
              </a:rPr>
            </a:br>
            <a:r>
              <a:rPr lang="kk-KZ" sz="1400" dirty="0" smtClean="0">
                <a:latin typeface="Times New Roman" pitchFamily="18" charset="0"/>
                <a:cs typeface="Times New Roman" pitchFamily="18" charset="0"/>
              </a:rPr>
              <a:t>1.Серікбаева Ақкүміс ІІІ орын ,жетекшісі Школова Г.Б.</a:t>
            </a:r>
            <a:br>
              <a:rPr lang="kk-KZ" sz="1400" dirty="0" smtClean="0">
                <a:latin typeface="Times New Roman" pitchFamily="18" charset="0"/>
                <a:cs typeface="Times New Roman" pitchFamily="18" charset="0"/>
              </a:rPr>
            </a:br>
            <a:r>
              <a:rPr lang="kk-KZ" sz="1400" dirty="0" smtClean="0">
                <a:latin typeface="Times New Roman" pitchFamily="18" charset="0"/>
                <a:cs typeface="Times New Roman" pitchFamily="18" charset="0"/>
              </a:rPr>
              <a:t>2.Әбдіғалиева Инабат ІІІ орын,жетекшісі Сауанов Ж.А.</a:t>
            </a:r>
            <a:br>
              <a:rPr lang="kk-KZ" sz="1400" dirty="0" smtClean="0">
                <a:latin typeface="Times New Roman" pitchFamily="18" charset="0"/>
                <a:cs typeface="Times New Roman" pitchFamily="18" charset="0"/>
              </a:rPr>
            </a:br>
            <a:r>
              <a:rPr lang="kk-KZ" sz="1400" dirty="0" smtClean="0">
                <a:latin typeface="Times New Roman" pitchFamily="18" charset="0"/>
                <a:cs typeface="Times New Roman" pitchFamily="18" charset="0"/>
              </a:rPr>
              <a:t>3.Иманғали Арай ІІІ орын Хасенова Г.Р.</a:t>
            </a:r>
            <a:br>
              <a:rPr lang="kk-KZ" sz="1400" dirty="0" smtClean="0">
                <a:latin typeface="Times New Roman" pitchFamily="18" charset="0"/>
                <a:cs typeface="Times New Roman" pitchFamily="18" charset="0"/>
              </a:rPr>
            </a:br>
            <a:r>
              <a:rPr lang="kk-KZ" sz="1400" dirty="0" smtClean="0">
                <a:latin typeface="Times New Roman" pitchFamily="18" charset="0"/>
                <a:cs typeface="Times New Roman" pitchFamily="18" charset="0"/>
              </a:rPr>
              <a:t>4.Қожабергенова Ұлпан ІІІ орын ,жетекшісі Маханалина Б.Р.</a:t>
            </a:r>
            <a:br>
              <a:rPr lang="kk-KZ" sz="1400" dirty="0" smtClean="0">
                <a:latin typeface="Times New Roman" pitchFamily="18" charset="0"/>
                <a:cs typeface="Times New Roman" pitchFamily="18" charset="0"/>
              </a:rPr>
            </a:br>
            <a:r>
              <a:rPr lang="kk-KZ" sz="1400" dirty="0" smtClean="0">
                <a:latin typeface="Times New Roman" pitchFamily="18" charset="0"/>
                <a:cs typeface="Times New Roman" pitchFamily="18" charset="0"/>
              </a:rPr>
              <a:t>5.Қизат Ерке ІІ орын ,жетекшісі Маханалина Б.Р.</a:t>
            </a:r>
            <a:br>
              <a:rPr lang="kk-KZ" sz="1400" dirty="0" smtClean="0">
                <a:latin typeface="Times New Roman" pitchFamily="18" charset="0"/>
                <a:cs typeface="Times New Roman" pitchFamily="18" charset="0"/>
              </a:rPr>
            </a:br>
            <a:r>
              <a:rPr lang="kk-KZ" sz="1400" dirty="0" smtClean="0">
                <a:latin typeface="Times New Roman" pitchFamily="18" charset="0"/>
                <a:cs typeface="Times New Roman" pitchFamily="18" charset="0"/>
              </a:rPr>
              <a:t>6.Дәндібай Еркетаң ІІІ орын,жетекшісі Байбактина Н.Ү.</a:t>
            </a:r>
            <a:br>
              <a:rPr lang="kk-KZ" sz="1400" dirty="0" smtClean="0">
                <a:latin typeface="Times New Roman" pitchFamily="18" charset="0"/>
                <a:cs typeface="Times New Roman" pitchFamily="18" charset="0"/>
              </a:rPr>
            </a:br>
            <a:r>
              <a:rPr lang="kk-KZ" sz="1400" dirty="0" smtClean="0">
                <a:latin typeface="Times New Roman" pitchFamily="18" charset="0"/>
                <a:cs typeface="Times New Roman" pitchFamily="18" charset="0"/>
              </a:rPr>
              <a:t>7. Думан Самал ІІ орын,жетекшісі Байбактина Н.Ү.</a:t>
            </a:r>
            <a:endParaRPr lang="ru-RU" sz="1400" dirty="0" smtClean="0">
              <a:latin typeface="Times New Roman" pitchFamily="18" charset="0"/>
              <a:cs typeface="Times New Roman" pitchFamily="18" charset="0"/>
            </a:endParaRPr>
          </a:p>
          <a:p>
            <a:endParaRPr lang="ru-RU" sz="1400" dirty="0">
              <a:latin typeface="Times New Roman" pitchFamily="18" charset="0"/>
              <a:cs typeface="Times New Roman" pitchFamily="18" charset="0"/>
            </a:endParaRPr>
          </a:p>
        </p:txBody>
      </p:sp>
      <p:pic>
        <p:nvPicPr>
          <p:cNvPr id="2050" name="Picture 2"/>
          <p:cNvPicPr>
            <a:picLocks noGrp="1" noChangeAspect="1" noChangeArrowheads="1"/>
          </p:cNvPicPr>
          <p:nvPr>
            <p:ph sz="half" idx="1"/>
          </p:nvPr>
        </p:nvPicPr>
        <p:blipFill>
          <a:blip r:embed="rId2"/>
          <a:srcRect/>
          <a:stretch>
            <a:fillRect/>
          </a:stretch>
        </p:blipFill>
        <p:spPr bwMode="auto">
          <a:xfrm>
            <a:off x="285719" y="1000108"/>
            <a:ext cx="3660435" cy="2357454"/>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4714876" y="1071546"/>
            <a:ext cx="4038600" cy="4525963"/>
          </a:xfrm>
        </p:spPr>
        <p:txBody>
          <a:bodyPr>
            <a:normAutofit/>
          </a:bodyPr>
          <a:lstStyle/>
          <a:p>
            <a:pPr algn="ctr"/>
            <a:r>
              <a:rPr lang="kk-KZ" sz="2000" dirty="0" smtClean="0">
                <a:latin typeface="Times New Roman" pitchFamily="18" charset="0"/>
                <a:cs typeface="Times New Roman" pitchFamily="18" charset="0"/>
              </a:rPr>
              <a:t>Аудандық Мағжан оқулары байқауынан 8 сынып оқушысы Әбдіғалиева Инабат </a:t>
            </a:r>
            <a:endParaRPr lang="kk-KZ" sz="2000" dirty="0" smtClean="0">
              <a:latin typeface="Times New Roman" pitchFamily="18" charset="0"/>
              <a:cs typeface="Times New Roman" pitchFamily="18" charset="0"/>
            </a:endParaRPr>
          </a:p>
          <a:p>
            <a:pPr algn="ctr">
              <a:buNone/>
            </a:pPr>
            <a:r>
              <a:rPr lang="kk-KZ" sz="2000" dirty="0" smtClean="0">
                <a:latin typeface="Times New Roman" pitchFamily="18" charset="0"/>
                <a:cs typeface="Times New Roman" pitchFamily="18" charset="0"/>
              </a:rPr>
              <a:t>“Толқынмен </a:t>
            </a:r>
            <a:r>
              <a:rPr lang="kk-KZ" sz="2000" dirty="0" smtClean="0">
                <a:latin typeface="Times New Roman" pitchFamily="18" charset="0"/>
                <a:cs typeface="Times New Roman" pitchFamily="18" charset="0"/>
              </a:rPr>
              <a:t>толқын </a:t>
            </a:r>
            <a:r>
              <a:rPr lang="kk-KZ" sz="2000" dirty="0" smtClean="0">
                <a:latin typeface="Times New Roman" pitchFamily="18" charset="0"/>
                <a:cs typeface="Times New Roman" pitchFamily="18" charset="0"/>
              </a:rPr>
              <a:t>сырласып</a:t>
            </a:r>
            <a:r>
              <a:rPr lang="kk-KZ" sz="2000" dirty="0" smtClean="0">
                <a:latin typeface="Times New Roman" pitchFamily="18" charset="0"/>
                <a:cs typeface="Times New Roman" pitchFamily="18" charset="0"/>
              </a:rPr>
              <a:t>» атты бағыты бойынша жүлделі ІІ орынға ие болды. </a:t>
            </a:r>
          </a:p>
          <a:p>
            <a:pPr algn="ctr">
              <a:buNone/>
            </a:pPr>
            <a:r>
              <a:rPr lang="kk-KZ" sz="2000" dirty="0" smtClean="0">
                <a:latin typeface="Times New Roman" pitchFamily="18" charset="0"/>
                <a:cs typeface="Times New Roman" pitchFamily="18" charset="0"/>
              </a:rPr>
              <a:t>Жетекшісі: Маханалина Б.Р. </a:t>
            </a:r>
            <a:endParaRPr lang="ru-RU" sz="2000" dirty="0" smtClean="0">
              <a:latin typeface="Times New Roman" pitchFamily="18" charset="0"/>
              <a:cs typeface="Times New Roman" pitchFamily="18" charset="0"/>
            </a:endParaRPr>
          </a:p>
          <a:p>
            <a:endParaRPr lang="ru-RU" sz="2000" dirty="0"/>
          </a:p>
        </p:txBody>
      </p:sp>
      <p:pic>
        <p:nvPicPr>
          <p:cNvPr id="3074" name="Picture 2"/>
          <p:cNvPicPr>
            <a:picLocks noGrp="1" noChangeAspect="1" noChangeArrowheads="1"/>
          </p:cNvPicPr>
          <p:nvPr>
            <p:ph sz="half" idx="1"/>
          </p:nvPr>
        </p:nvPicPr>
        <p:blipFill>
          <a:blip r:embed="rId2"/>
          <a:srcRect/>
          <a:stretch>
            <a:fillRect/>
          </a:stretch>
        </p:blipFill>
        <p:spPr bwMode="auto">
          <a:xfrm>
            <a:off x="500034" y="1071546"/>
            <a:ext cx="4038600" cy="4162425"/>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4714876" y="500042"/>
            <a:ext cx="4038600" cy="4525963"/>
          </a:xfrm>
        </p:spPr>
        <p:txBody>
          <a:bodyPr>
            <a:normAutofit fontScale="77500" lnSpcReduction="20000"/>
          </a:bodyPr>
          <a:lstStyle/>
          <a:p>
            <a:pPr algn="ctr"/>
            <a:r>
              <a:rPr lang="kk-KZ" dirty="0" smtClean="0">
                <a:latin typeface="Times New Roman" pitchFamily="18" charset="0"/>
                <a:cs typeface="Times New Roman" pitchFamily="18" charset="0"/>
              </a:rPr>
              <a:t>2023 жылдың 24-сәуірі күні жалпы білім беретін мектептердің 5-8 сынып оқушылары арасында республикалық "ProEko" экологиялық жобалар конкурсының облыстық кезеңінде "Таза қала сізден басталады"бағыты бойынша мектебіміздің 5-сынып оқушылары Дүзбай Маржан және Жантерекова Нұрай жүлделі ІІІ орынға ие болды.</a:t>
            </a:r>
            <a:br>
              <a:rPr lang="kk-KZ" dirty="0" smtClean="0">
                <a:latin typeface="Times New Roman" pitchFamily="18" charset="0"/>
                <a:cs typeface="Times New Roman" pitchFamily="18" charset="0"/>
              </a:rPr>
            </a:br>
            <a:r>
              <a:rPr lang="kk-KZ" dirty="0" smtClean="0">
                <a:latin typeface="Times New Roman" pitchFamily="18" charset="0"/>
                <a:cs typeface="Times New Roman" pitchFamily="18" charset="0"/>
              </a:rPr>
              <a:t>Жетекшісі:Джанкулова А.И. </a:t>
            </a:r>
            <a:endParaRPr lang="ru-RU" dirty="0" smtClean="0">
              <a:latin typeface="Times New Roman" pitchFamily="18" charset="0"/>
              <a:cs typeface="Times New Roman" pitchFamily="18" charset="0"/>
            </a:endParaRPr>
          </a:p>
          <a:p>
            <a:endParaRPr lang="ru-RU" dirty="0"/>
          </a:p>
        </p:txBody>
      </p:sp>
      <p:pic>
        <p:nvPicPr>
          <p:cNvPr id="4098" name="Picture 2"/>
          <p:cNvPicPr>
            <a:picLocks noGrp="1" noChangeAspect="1" noChangeArrowheads="1"/>
          </p:cNvPicPr>
          <p:nvPr>
            <p:ph sz="half" idx="1"/>
          </p:nvPr>
        </p:nvPicPr>
        <p:blipFill>
          <a:blip r:embed="rId2"/>
          <a:srcRect/>
          <a:stretch>
            <a:fillRect/>
          </a:stretch>
        </p:blipFill>
        <p:spPr bwMode="auto">
          <a:xfrm>
            <a:off x="428625" y="724252"/>
            <a:ext cx="4038600" cy="4077583"/>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4648200" y="928670"/>
            <a:ext cx="4038600" cy="5197493"/>
          </a:xfrm>
        </p:spPr>
        <p:txBody>
          <a:bodyPr>
            <a:normAutofit fontScale="77500" lnSpcReduction="20000"/>
          </a:bodyPr>
          <a:lstStyle/>
          <a:p>
            <a:pPr algn="ctr">
              <a:buNone/>
            </a:pPr>
            <a:r>
              <a:rPr lang="kk-KZ" dirty="0" smtClean="0">
                <a:latin typeface="Times New Roman" pitchFamily="18" charset="0"/>
                <a:cs typeface="Times New Roman" pitchFamily="18" charset="0"/>
              </a:rPr>
              <a:t>2023 жылдың 24-сәуірі күні жалпы білім беретін мектептердің 5-8 сынып оқушылары арасында республикалық "ProEko" экологиялық жобалар конкурсының облыстық кезеңінде "Үздік экологиялық бастама"бағыты бойынша мектебіміздің 5-сынып оқушысы Көпжасар Еркежан, 6-сынып оқушысы Қайырбай Перизат жүлделі І орынға ие болды.</a:t>
            </a:r>
            <a:br>
              <a:rPr lang="kk-KZ" dirty="0" smtClean="0">
                <a:latin typeface="Times New Roman" pitchFamily="18" charset="0"/>
                <a:cs typeface="Times New Roman" pitchFamily="18" charset="0"/>
              </a:rPr>
            </a:br>
            <a:r>
              <a:rPr lang="kk-KZ" dirty="0" smtClean="0">
                <a:latin typeface="Times New Roman" pitchFamily="18" charset="0"/>
                <a:cs typeface="Times New Roman" pitchFamily="18" charset="0"/>
              </a:rPr>
              <a:t>Жетекшісі:Джанкулова А.И.</a:t>
            </a:r>
            <a:endParaRPr lang="ru-RU" dirty="0" smtClean="0">
              <a:latin typeface="Times New Roman" pitchFamily="18" charset="0"/>
              <a:cs typeface="Times New Roman" pitchFamily="18" charset="0"/>
            </a:endParaRPr>
          </a:p>
          <a:p>
            <a:endParaRPr lang="ru-RU" dirty="0"/>
          </a:p>
        </p:txBody>
      </p:sp>
      <p:pic>
        <p:nvPicPr>
          <p:cNvPr id="5122" name="Picture 2"/>
          <p:cNvPicPr>
            <a:picLocks noGrp="1" noChangeAspect="1" noChangeArrowheads="1"/>
          </p:cNvPicPr>
          <p:nvPr>
            <p:ph sz="half" idx="1"/>
          </p:nvPr>
        </p:nvPicPr>
        <p:blipFill>
          <a:blip r:embed="rId2"/>
          <a:srcRect/>
          <a:stretch>
            <a:fillRect/>
          </a:stretch>
        </p:blipFill>
        <p:spPr bwMode="auto">
          <a:xfrm>
            <a:off x="428596" y="857232"/>
            <a:ext cx="4038600" cy="4152765"/>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4143372" y="714356"/>
            <a:ext cx="4543428" cy="5411807"/>
          </a:xfrm>
        </p:spPr>
        <p:txBody>
          <a:bodyPr>
            <a:normAutofit fontScale="70000" lnSpcReduction="20000"/>
          </a:bodyPr>
          <a:lstStyle/>
          <a:p>
            <a:pPr algn="ctr"/>
            <a:r>
              <a:rPr lang="kk-KZ" dirty="0" smtClean="0">
                <a:latin typeface="Times New Roman" pitchFamily="18" charset="0"/>
                <a:cs typeface="Times New Roman" pitchFamily="18" charset="0"/>
              </a:rPr>
              <a:t>«Ақтөбе-Дарын» өңірлік ғылыми-тәжірибелік қосымша білім беру орталығының жоспары негізінде Хромтау ауданының білім бөлімінің ұйымдастыруымен №2 Хромтау гимназиясы базасында 2023 жылдың 24 сәуірі күні жалпы білім беретін мектептердің 8 - 10 класс оқушылары арасында дарынды балаларға арналған «Дарынды жас ғалым» атты облыстық ғылыми жобалар байқауының аудандық кезеңі өтті. Аталған байқауға мектібіміздің 8-сынып оқушысы Асқарқызы Асель жүлделі ІІІ орынға ие болды.Жетекшісі:Молдашева А.Х.</a:t>
            </a:r>
            <a:endParaRPr lang="ru-RU" dirty="0" smtClean="0">
              <a:latin typeface="Times New Roman" pitchFamily="18" charset="0"/>
              <a:cs typeface="Times New Roman" pitchFamily="18" charset="0"/>
            </a:endParaRPr>
          </a:p>
          <a:p>
            <a:pPr algn="ctr"/>
            <a:endParaRPr lang="ru-RU" dirty="0">
              <a:latin typeface="Times New Roman" pitchFamily="18" charset="0"/>
              <a:cs typeface="Times New Roman" pitchFamily="18" charset="0"/>
            </a:endParaRPr>
          </a:p>
        </p:txBody>
      </p:sp>
      <p:pic>
        <p:nvPicPr>
          <p:cNvPr id="6146" name="Picture 2"/>
          <p:cNvPicPr>
            <a:picLocks noGrp="1" noChangeAspect="1" noChangeArrowheads="1"/>
          </p:cNvPicPr>
          <p:nvPr>
            <p:ph sz="half" idx="1"/>
          </p:nvPr>
        </p:nvPicPr>
        <p:blipFill>
          <a:blip r:embed="rId2"/>
          <a:srcRect/>
          <a:stretch>
            <a:fillRect/>
          </a:stretch>
        </p:blipFill>
        <p:spPr bwMode="auto">
          <a:xfrm>
            <a:off x="214313" y="830148"/>
            <a:ext cx="4038600" cy="4437292"/>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4786314" y="714356"/>
            <a:ext cx="4038600" cy="4525963"/>
          </a:xfrm>
        </p:spPr>
        <p:txBody>
          <a:bodyPr>
            <a:normAutofit fontScale="47500" lnSpcReduction="20000"/>
          </a:bodyPr>
          <a:lstStyle/>
          <a:p>
            <a:pPr algn="ctr"/>
            <a:r>
              <a:rPr lang="kk-KZ" sz="3300" dirty="0" smtClean="0">
                <a:latin typeface="Times New Roman" pitchFamily="18" charset="0"/>
                <a:cs typeface="Times New Roman" pitchFamily="18" charset="0"/>
              </a:rPr>
              <a:t>2023 жылдың 28-сәуірінде USTADY орталығында ауыл балалары үшін республикалық "МЫҢ БАЛА" Ұлттық Зияткерлік олимпиадасының екінші кезеңіне олимпиаданың бірінші кезеңінен жеңімпаз атанған 6-сынып оқушылары Аманкелді Асылайым,Мырзағали Ақбота,Қайырбай Перизат, Амангелді Альбина қатысып келді. Нәтижесінде Амангелді Альбина жеңімпаз атанып, облысымыздың үздік мектептеріне оқуға жолдама алды. Сәуір айында өткен республикалық «Мың бала» олимпиадасының қорытындысы бойынша 6 сынып оқушысы Аманкелді Альбина жеңімпаз деп танылды. Пән мұғалімдері: Сердалина М.К.,Укибаева Ш.Д.,Школова Г.Б.,                     Андашева Г.Д.,Кудайбергенова С.Т</a:t>
            </a:r>
            <a:r>
              <a:rPr lang="kk-KZ" dirty="0" smtClean="0"/>
              <a:t>. </a:t>
            </a:r>
            <a:endParaRPr lang="ru-RU" dirty="0" smtClean="0"/>
          </a:p>
          <a:p>
            <a:pPr algn="ctr"/>
            <a:endParaRPr lang="ru-RU" dirty="0" smtClean="0">
              <a:latin typeface="Times New Roman" pitchFamily="18" charset="0"/>
              <a:cs typeface="Times New Roman" pitchFamily="18" charset="0"/>
            </a:endParaRPr>
          </a:p>
          <a:p>
            <a:endParaRPr lang="ru-RU" dirty="0"/>
          </a:p>
        </p:txBody>
      </p:sp>
      <p:pic>
        <p:nvPicPr>
          <p:cNvPr id="7170" name="Picture 2" descr="C:\Users\123\Downloads\WhatsApp Image 2023-05-30 at 16.13.05.jpeg"/>
          <p:cNvPicPr>
            <a:picLocks noGrp="1" noChangeAspect="1" noChangeArrowheads="1"/>
          </p:cNvPicPr>
          <p:nvPr>
            <p:ph sz="half" idx="1"/>
          </p:nvPr>
        </p:nvPicPr>
        <p:blipFill>
          <a:blip r:embed="rId2"/>
          <a:srcRect/>
          <a:stretch>
            <a:fillRect/>
          </a:stretch>
        </p:blipFill>
        <p:spPr bwMode="auto">
          <a:xfrm>
            <a:off x="785786" y="642918"/>
            <a:ext cx="3504085" cy="4525963"/>
          </a:xfrm>
          <a:prstGeom prst="rect">
            <a:avLst/>
          </a:prstGeom>
          <a:noFill/>
        </p:spPr>
      </p:pic>
      <p:pic>
        <p:nvPicPr>
          <p:cNvPr id="7173" name="Picture 5" descr="C:\Users\123\Downloads\WhatsApp Image 2023-05-30 at 16.31.33 (1).jpeg"/>
          <p:cNvPicPr>
            <a:picLocks noChangeAspect="1" noChangeArrowheads="1"/>
          </p:cNvPicPr>
          <p:nvPr/>
        </p:nvPicPr>
        <p:blipFill>
          <a:blip r:embed="rId3"/>
          <a:srcRect/>
          <a:stretch>
            <a:fillRect/>
          </a:stretch>
        </p:blipFill>
        <p:spPr bwMode="auto">
          <a:xfrm rot="21291533">
            <a:off x="492572" y="2986853"/>
            <a:ext cx="4626611" cy="323006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2000232" y="1000108"/>
            <a:ext cx="4538666" cy="4525963"/>
          </a:xfrm>
        </p:spPr>
        <p:txBody>
          <a:bodyPr>
            <a:normAutofit fontScale="70000" lnSpcReduction="20000"/>
          </a:bodyPr>
          <a:lstStyle/>
          <a:p>
            <a:pPr algn="ctr"/>
            <a:r>
              <a:rPr lang="kk-KZ" sz="2900" dirty="0" smtClean="0">
                <a:latin typeface="Times New Roman" pitchFamily="18" charset="0"/>
                <a:cs typeface="Times New Roman" pitchFamily="18" charset="0"/>
              </a:rPr>
              <a:t> «Ақтөбе-Дарын» өңірлік ғылыми-тәжірибелік қосымша білім беру орталығының жоспары негізінде №4 Хромтау орта мектебі базасында 2023 жылдың 19 сәуірі күні жалпы білім беретін мектептердің 5-6 класс оқушылары арасында математика-логика, қазақ тілі мен әдебиеті, (қазақ тілінде оқитын мектептер үшін), қазақ тілі (орыс тілінде оқитын мектептер үшін), ағылшын тілі, Қазақстан тарихы пәндері бойынша «Достық-2023» кешенді олимпиадасының аудандық кезеңі өтті. Аталған байқауда Сердалықызы Ару және Аманкелді Альбина жүлделі ІІ орынға ие болды. </a:t>
            </a:r>
            <a:endParaRPr lang="ru-RU" sz="2900" dirty="0" smtClean="0">
              <a:latin typeface="Times New Roman" pitchFamily="18" charset="0"/>
              <a:cs typeface="Times New Roman" pitchFamily="18" charset="0"/>
            </a:endParaRPr>
          </a:p>
          <a:p>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951</Words>
  <PresentationFormat>Экран (4:3)</PresentationFormat>
  <Paragraphs>24</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123</dc:creator>
  <cp:lastModifiedBy>123</cp:lastModifiedBy>
  <cp:revision>7</cp:revision>
  <dcterms:created xsi:type="dcterms:W3CDTF">2023-05-30T13:02:43Z</dcterms:created>
  <dcterms:modified xsi:type="dcterms:W3CDTF">2023-08-23T10:56:02Z</dcterms:modified>
</cp:coreProperties>
</file>